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90D22-F114-4C2D-ADFA-729C512F57F7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8794D-9FBC-44A7-875A-21426FB82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651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8794D-9FBC-44A7-875A-21426FB82141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77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B0B9D-DF98-4C1E-ACFF-028F0842FFA6}" type="datetimeFigureOut">
              <a:rPr lang="fr-FR" smtClean="0"/>
              <a:pPr/>
              <a:t>08/01/2021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7F6F8-ADC3-49B4-AFBA-9BD92BED19D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sh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5214974" cy="3357586"/>
          </a:xfrm>
          <a:solidFill>
            <a:srgbClr val="FFC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isometricOffAxis1Righ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r-MA" sz="6600" b="1" dirty="0" smtClean="0">
                <a:solidFill>
                  <a:srgbClr val="002060"/>
                </a:solidFill>
              </a:rPr>
              <a:t>المشروع الشخصي </a:t>
            </a:r>
            <a:r>
              <a:rPr lang="ar-MA" sz="6600" b="1" dirty="0" err="1" smtClean="0">
                <a:solidFill>
                  <a:srgbClr val="002060"/>
                </a:solidFill>
              </a:rPr>
              <a:t>و</a:t>
            </a:r>
            <a:r>
              <a:rPr lang="ar-MA" sz="6600" b="1" dirty="0" smtClean="0">
                <a:solidFill>
                  <a:srgbClr val="002060"/>
                </a:solidFill>
              </a:rPr>
              <a:t> المهني للتلميذ</a:t>
            </a:r>
            <a:endParaRPr lang="fr-FR" sz="6600" b="1" dirty="0">
              <a:solidFill>
                <a:srgbClr val="002060"/>
              </a:solidFill>
            </a:endParaRPr>
          </a:p>
        </p:txBody>
      </p:sp>
      <p:pic>
        <p:nvPicPr>
          <p:cNvPr id="4" name="Image 3" descr="Strategic_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214290"/>
            <a:ext cx="2500330" cy="6429419"/>
          </a:xfrm>
          <a:prstGeom prst="rect">
            <a:avLst/>
          </a:prstGeom>
        </p:spPr>
      </p:pic>
      <p:sp>
        <p:nvSpPr>
          <p:cNvPr id="5" name="Arrondir un rectangle avec un coin diagonal 4"/>
          <p:cNvSpPr/>
          <p:nvPr/>
        </p:nvSpPr>
        <p:spPr>
          <a:xfrm>
            <a:off x="1000100" y="357166"/>
            <a:ext cx="3214710" cy="928694"/>
          </a:xfrm>
          <a:prstGeom prst="round2DiagRect">
            <a:avLst/>
          </a:prstGeom>
          <a:solidFill>
            <a:srgbClr val="00B0F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isometricOffAxis1Righ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5400" b="1" dirty="0" smtClean="0">
                <a:solidFill>
                  <a:srgbClr val="002060"/>
                </a:solidFill>
              </a:rPr>
              <a:t>عرض حول </a:t>
            </a:r>
            <a:endParaRPr lang="fr-FR" sz="5400" b="1" dirty="0">
              <a:solidFill>
                <a:srgbClr val="002060"/>
              </a:solidFill>
            </a:endParaRPr>
          </a:p>
        </p:txBody>
      </p:sp>
      <p:pic>
        <p:nvPicPr>
          <p:cNvPr id="8" name="Image 7" descr="positive-wallpapers-2-300x24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0702"/>
            <a:ext cx="4786314" cy="1357298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arme 4"/>
          <p:cNvSpPr/>
          <p:nvPr/>
        </p:nvSpPr>
        <p:spPr>
          <a:xfrm>
            <a:off x="5143504" y="285728"/>
            <a:ext cx="4000496" cy="6572272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5715008" y="785794"/>
            <a:ext cx="2857520" cy="50720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6000" b="1" dirty="0" smtClean="0">
                <a:solidFill>
                  <a:srgbClr val="002060"/>
                </a:solidFill>
              </a:rPr>
              <a:t>تصميم العرض</a:t>
            </a:r>
            <a:endParaRPr lang="fr-FR" sz="6000" b="1" dirty="0">
              <a:solidFill>
                <a:srgbClr val="00206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57158" y="928670"/>
            <a:ext cx="4786378" cy="64294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تعريف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57158" y="1785926"/>
            <a:ext cx="4786378" cy="64294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مراحل بناء المشروع الشخصي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0" name="Heptagone 9"/>
          <p:cNvSpPr/>
          <p:nvPr/>
        </p:nvSpPr>
        <p:spPr>
          <a:xfrm>
            <a:off x="4429124" y="857232"/>
            <a:ext cx="642942" cy="714380"/>
          </a:xfrm>
          <a:prstGeom prst="heptagon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1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1" name="Heptagone 10"/>
          <p:cNvSpPr/>
          <p:nvPr/>
        </p:nvSpPr>
        <p:spPr>
          <a:xfrm>
            <a:off x="4572000" y="1714488"/>
            <a:ext cx="642942" cy="714380"/>
          </a:xfrm>
          <a:prstGeom prst="heptagon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2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2" name="Pentagone 11"/>
          <p:cNvSpPr/>
          <p:nvPr/>
        </p:nvSpPr>
        <p:spPr>
          <a:xfrm>
            <a:off x="1571604" y="2643182"/>
            <a:ext cx="3429024" cy="428628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مرحلة الاستكشاف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6" name="Arrondir un rectangle avec un coin diagonal 15"/>
          <p:cNvSpPr/>
          <p:nvPr/>
        </p:nvSpPr>
        <p:spPr>
          <a:xfrm>
            <a:off x="428596" y="3286124"/>
            <a:ext cx="3643338" cy="428628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 smtClean="0">
                <a:solidFill>
                  <a:srgbClr val="002060"/>
                </a:solidFill>
              </a:rPr>
              <a:t>معلومات حول الذات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7" name="Arrondir un rectangle avec un coin diagonal 16"/>
          <p:cNvSpPr/>
          <p:nvPr/>
        </p:nvSpPr>
        <p:spPr>
          <a:xfrm>
            <a:off x="428596" y="3857628"/>
            <a:ext cx="3643338" cy="428628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 smtClean="0">
                <a:solidFill>
                  <a:srgbClr val="002060"/>
                </a:solidFill>
              </a:rPr>
              <a:t>معلومات حول المحيط الدراسي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4429124" y="2643182"/>
            <a:ext cx="428628" cy="42862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أ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3" name="Pentagone régulier 22"/>
          <p:cNvSpPr/>
          <p:nvPr/>
        </p:nvSpPr>
        <p:spPr>
          <a:xfrm>
            <a:off x="3643306" y="3286124"/>
            <a:ext cx="428628" cy="428628"/>
          </a:xfrm>
          <a:prstGeom prst="pen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1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4" name="Pentagone régulier 23"/>
          <p:cNvSpPr/>
          <p:nvPr/>
        </p:nvSpPr>
        <p:spPr>
          <a:xfrm>
            <a:off x="3643306" y="3857628"/>
            <a:ext cx="428628" cy="428628"/>
          </a:xfrm>
          <a:prstGeom prst="pen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2</a:t>
            </a:r>
            <a:endParaRPr lang="fr-FR" sz="2800" b="1" dirty="0">
              <a:solidFill>
                <a:srgbClr val="002060"/>
              </a:solidFill>
            </a:endParaRPr>
          </a:p>
        </p:txBody>
      </p:sp>
      <p:pic>
        <p:nvPicPr>
          <p:cNvPr id="26" name="Image 25" descr="positive-wallpapers-2-300x24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6322"/>
            <a:ext cx="1643042" cy="2071678"/>
          </a:xfrm>
          <a:prstGeom prst="rect">
            <a:avLst/>
          </a:prstGeom>
        </p:spPr>
      </p:pic>
      <p:sp>
        <p:nvSpPr>
          <p:cNvPr id="27" name="Pentagone 26"/>
          <p:cNvSpPr/>
          <p:nvPr/>
        </p:nvSpPr>
        <p:spPr>
          <a:xfrm>
            <a:off x="1571604" y="4929198"/>
            <a:ext cx="3429024" cy="428628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مرحلة التبلور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8" name="Pentagone 27"/>
          <p:cNvSpPr/>
          <p:nvPr/>
        </p:nvSpPr>
        <p:spPr>
          <a:xfrm>
            <a:off x="1571604" y="5572140"/>
            <a:ext cx="3429024" cy="428628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مرحلة التخصيص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9" name="Pentagone 28"/>
          <p:cNvSpPr/>
          <p:nvPr/>
        </p:nvSpPr>
        <p:spPr>
          <a:xfrm>
            <a:off x="1571604" y="6143644"/>
            <a:ext cx="3429024" cy="428628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مرحلة الانجاز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30" name="Arrondir un rectangle avec un coin diagonal 29"/>
          <p:cNvSpPr/>
          <p:nvPr/>
        </p:nvSpPr>
        <p:spPr>
          <a:xfrm>
            <a:off x="428596" y="4357694"/>
            <a:ext cx="3643338" cy="428628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 smtClean="0">
                <a:solidFill>
                  <a:srgbClr val="002060"/>
                </a:solidFill>
              </a:rPr>
              <a:t>معلومات حول المحيط المهني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4429124" y="4929198"/>
            <a:ext cx="428628" cy="42862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ب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4429124" y="5572140"/>
            <a:ext cx="428628" cy="42862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ج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4429124" y="6143644"/>
            <a:ext cx="428628" cy="42862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د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34" name="Pentagone régulier 33"/>
          <p:cNvSpPr/>
          <p:nvPr/>
        </p:nvSpPr>
        <p:spPr>
          <a:xfrm>
            <a:off x="3643306" y="4357694"/>
            <a:ext cx="428628" cy="428628"/>
          </a:xfrm>
          <a:prstGeom prst="pen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3</a:t>
            </a:r>
            <a:endParaRPr lang="fr-FR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5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5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150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70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200"/>
                            </p:stCondLst>
                            <p:childTnLst>
                              <p:par>
                                <p:cTn id="1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2300"/>
                            </p:stCondLst>
                            <p:childTnLst>
                              <p:par>
                                <p:cTn id="1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9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TUDelft_Goal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0826" y="0"/>
            <a:ext cx="2643174" cy="6858000"/>
          </a:xfrm>
        </p:spPr>
      </p:pic>
      <p:pic>
        <p:nvPicPr>
          <p:cNvPr id="7" name="Image 6" descr="positive-wallpapers-2-300x24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57826"/>
            <a:ext cx="1714480" cy="1500174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214282" y="214290"/>
            <a:ext cx="6286544" cy="571504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smtClean="0">
                <a:solidFill>
                  <a:srgbClr val="FFFF00"/>
                </a:solidFill>
              </a:rPr>
              <a:t>تعريف</a:t>
            </a:r>
            <a:endParaRPr lang="fr-FR" sz="4800" b="1" dirty="0">
              <a:solidFill>
                <a:srgbClr val="FFFF00"/>
              </a:solidFill>
            </a:endParaRPr>
          </a:p>
        </p:txBody>
      </p:sp>
      <p:sp>
        <p:nvSpPr>
          <p:cNvPr id="9" name="Heptagone 8"/>
          <p:cNvSpPr/>
          <p:nvPr/>
        </p:nvSpPr>
        <p:spPr>
          <a:xfrm>
            <a:off x="5572132" y="214290"/>
            <a:ext cx="785818" cy="500066"/>
          </a:xfrm>
          <a:prstGeom prst="heptag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FFFF00"/>
                </a:solidFill>
              </a:rPr>
              <a:t>1</a:t>
            </a:r>
            <a:endParaRPr lang="fr-FR" sz="3600" b="1" dirty="0">
              <a:solidFill>
                <a:srgbClr val="FFFF00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 rot="20551896">
            <a:off x="-18974" y="1119485"/>
            <a:ext cx="5894155" cy="22072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sz="2400" b="1" dirty="0" smtClean="0">
                <a:solidFill>
                  <a:srgbClr val="002060"/>
                </a:solidFill>
              </a:rPr>
              <a:t>المشروع الشخصي للتلميذ هو وضع </a:t>
            </a:r>
            <a:r>
              <a:rPr lang="ar-SA" sz="2400" b="1" dirty="0" err="1" smtClean="0">
                <a:solidFill>
                  <a:srgbClr val="002060"/>
                </a:solidFill>
              </a:rPr>
              <a:t>استراتيجية</a:t>
            </a:r>
            <a:r>
              <a:rPr lang="ar-SA" sz="2400" b="1" dirty="0" smtClean="0">
                <a:solidFill>
                  <a:srgbClr val="002060"/>
                </a:solidFill>
              </a:rPr>
              <a:t> ( خطة عمل ) لاختيار مسار </a:t>
            </a:r>
            <a:r>
              <a:rPr lang="ar-SA" sz="2400" b="1" dirty="0">
                <a:solidFill>
                  <a:srgbClr val="002060"/>
                </a:solidFill>
              </a:rPr>
              <a:t>دراسي</a:t>
            </a:r>
            <a:r>
              <a:rPr lang="ar-MA" sz="2400" b="1" dirty="0">
                <a:solidFill>
                  <a:srgbClr val="002060"/>
                </a:solidFill>
              </a:rPr>
              <a:t> </a:t>
            </a:r>
            <a:r>
              <a:rPr lang="ar-SA" sz="2400" b="1" dirty="0">
                <a:solidFill>
                  <a:srgbClr val="002060"/>
                </a:solidFill>
              </a:rPr>
              <a:t>و تكويني من أجل بلوغ آفاق مهنية في المستقبل 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3" name="Arrondir un rectangle avec un coin diagonal 12"/>
          <p:cNvSpPr/>
          <p:nvPr/>
        </p:nvSpPr>
        <p:spPr>
          <a:xfrm>
            <a:off x="1357290" y="3357562"/>
            <a:ext cx="4929222" cy="3071834"/>
          </a:xfrm>
          <a:prstGeom prst="round2DiagRect">
            <a:avLst/>
          </a:prstGeom>
          <a:solidFill>
            <a:srgbClr val="7030A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Arrondir un rectangle avec un coin diagonal 13"/>
          <p:cNvSpPr/>
          <p:nvPr/>
        </p:nvSpPr>
        <p:spPr>
          <a:xfrm>
            <a:off x="1000100" y="3643314"/>
            <a:ext cx="5072098" cy="50006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rgbClr val="002060"/>
                </a:solidFill>
              </a:rPr>
              <a:t>يعتبر المشروع الشخصي حافزا للتلميذ للاهتمام بدراسته 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5" name="Arrondir un rectangle avec un coin diagonal 14"/>
          <p:cNvSpPr/>
          <p:nvPr/>
        </p:nvSpPr>
        <p:spPr>
          <a:xfrm>
            <a:off x="1000100" y="4286256"/>
            <a:ext cx="5072098" cy="50006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b="1" dirty="0" smtClean="0">
                <a:solidFill>
                  <a:srgbClr val="002060"/>
                </a:solidFill>
              </a:rPr>
              <a:t>يساعد المشروع الشخصي التلميذ على بلورة اختيارات ناضجة أهم مميزاتها ما يلي </a:t>
            </a:r>
            <a:r>
              <a:rPr lang="ar-MA" b="1" dirty="0" smtClean="0">
                <a:solidFill>
                  <a:srgbClr val="002060"/>
                </a:solidFill>
              </a:rPr>
              <a:t>: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6" name="Larme 15"/>
          <p:cNvSpPr/>
          <p:nvPr/>
        </p:nvSpPr>
        <p:spPr>
          <a:xfrm>
            <a:off x="1928794" y="4857760"/>
            <a:ext cx="3786214" cy="1500198"/>
          </a:xfrm>
          <a:prstGeom prst="teardrop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 smtClean="0">
                <a:solidFill>
                  <a:srgbClr val="002060"/>
                </a:solidFill>
              </a:rPr>
              <a:t>اختيار أهداف محددة </a:t>
            </a:r>
            <a:endParaRPr lang="fr-FR" sz="4000" b="1" dirty="0">
              <a:solidFill>
                <a:srgbClr val="002060"/>
              </a:solidFill>
            </a:endParaRPr>
          </a:p>
        </p:txBody>
      </p:sp>
      <p:sp>
        <p:nvSpPr>
          <p:cNvPr id="17" name="Larme 16"/>
          <p:cNvSpPr/>
          <p:nvPr/>
        </p:nvSpPr>
        <p:spPr>
          <a:xfrm>
            <a:off x="2000232" y="4857760"/>
            <a:ext cx="3786214" cy="1500198"/>
          </a:xfrm>
          <a:prstGeom prst="teardrop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800" b="1" dirty="0" smtClean="0">
                <a:solidFill>
                  <a:srgbClr val="002060"/>
                </a:solidFill>
              </a:rPr>
              <a:t>يصبح سلوك التلميذ مسايرا للأهداف المسطرة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8" name="Larme 17"/>
          <p:cNvSpPr/>
          <p:nvPr/>
        </p:nvSpPr>
        <p:spPr>
          <a:xfrm>
            <a:off x="1928794" y="4786322"/>
            <a:ext cx="3786214" cy="1500198"/>
          </a:xfrm>
          <a:prstGeom prst="teardrop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800" b="1" dirty="0" smtClean="0">
                <a:solidFill>
                  <a:srgbClr val="002060"/>
                </a:solidFill>
              </a:rPr>
              <a:t>الثقة بالنفس </a:t>
            </a:r>
            <a:r>
              <a:rPr lang="ar-SA" sz="2800" b="1" dirty="0" err="1" smtClean="0">
                <a:solidFill>
                  <a:srgbClr val="002060"/>
                </a:solidFill>
              </a:rPr>
              <a:t>و</a:t>
            </a:r>
            <a:r>
              <a:rPr lang="ar-SA" sz="2800" b="1" dirty="0" smtClean="0">
                <a:solidFill>
                  <a:srgbClr val="002060"/>
                </a:solidFill>
              </a:rPr>
              <a:t> عدم التردد أثناء اتخاذ القرارات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9" name="Larme 18"/>
          <p:cNvSpPr/>
          <p:nvPr/>
        </p:nvSpPr>
        <p:spPr>
          <a:xfrm>
            <a:off x="2071670" y="4786322"/>
            <a:ext cx="3786214" cy="1500198"/>
          </a:xfrm>
          <a:prstGeom prst="teardrop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800" b="1" dirty="0" smtClean="0">
                <a:solidFill>
                  <a:srgbClr val="002060"/>
                </a:solidFill>
              </a:rPr>
              <a:t>اختيارات التلميذ واقعية ( أي احتمالات تحققها كبيرة )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20" name="Décagone 19"/>
          <p:cNvSpPr/>
          <p:nvPr/>
        </p:nvSpPr>
        <p:spPr>
          <a:xfrm>
            <a:off x="5143504" y="4857760"/>
            <a:ext cx="571504" cy="928694"/>
          </a:xfrm>
          <a:prstGeom prst="decagon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FFFF00"/>
                </a:solidFill>
              </a:rPr>
              <a:t>1</a:t>
            </a:r>
            <a:endParaRPr lang="fr-FR" sz="3600" b="1" dirty="0">
              <a:solidFill>
                <a:srgbClr val="FFFF00"/>
              </a:solidFill>
            </a:endParaRPr>
          </a:p>
        </p:txBody>
      </p:sp>
      <p:sp>
        <p:nvSpPr>
          <p:cNvPr id="21" name="Décagone 20"/>
          <p:cNvSpPr/>
          <p:nvPr/>
        </p:nvSpPr>
        <p:spPr>
          <a:xfrm>
            <a:off x="5143504" y="4857760"/>
            <a:ext cx="571504" cy="928694"/>
          </a:xfrm>
          <a:prstGeom prst="decagon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FFFF00"/>
                </a:solidFill>
              </a:rPr>
              <a:t>3</a:t>
            </a:r>
            <a:endParaRPr lang="fr-FR" sz="3600" b="1" dirty="0">
              <a:solidFill>
                <a:srgbClr val="FFFF00"/>
              </a:solidFill>
            </a:endParaRPr>
          </a:p>
        </p:txBody>
      </p:sp>
      <p:sp>
        <p:nvSpPr>
          <p:cNvPr id="22" name="Décagone 21"/>
          <p:cNvSpPr/>
          <p:nvPr/>
        </p:nvSpPr>
        <p:spPr>
          <a:xfrm>
            <a:off x="5143504" y="4893503"/>
            <a:ext cx="571504" cy="928694"/>
          </a:xfrm>
          <a:prstGeom prst="decagon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FFFF00"/>
                </a:solidFill>
              </a:rPr>
              <a:t>2</a:t>
            </a:r>
            <a:endParaRPr lang="fr-FR" sz="3600" b="1" dirty="0">
              <a:solidFill>
                <a:srgbClr val="FFFF00"/>
              </a:solidFill>
            </a:endParaRPr>
          </a:p>
        </p:txBody>
      </p:sp>
      <p:sp>
        <p:nvSpPr>
          <p:cNvPr id="23" name="Décagone 22"/>
          <p:cNvSpPr/>
          <p:nvPr/>
        </p:nvSpPr>
        <p:spPr>
          <a:xfrm>
            <a:off x="5214942" y="4857760"/>
            <a:ext cx="571504" cy="928694"/>
          </a:xfrm>
          <a:prstGeom prst="decagon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FFFF00"/>
                </a:solidFill>
              </a:rPr>
              <a:t>4</a:t>
            </a:r>
            <a:endParaRPr lang="fr-FR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500034" y="357166"/>
            <a:ext cx="7500990" cy="64294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002060"/>
                </a:solidFill>
              </a:rPr>
              <a:t>مراحل بناء المشروع الشخصي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5" name="Heptagone 4"/>
          <p:cNvSpPr/>
          <p:nvPr/>
        </p:nvSpPr>
        <p:spPr>
          <a:xfrm>
            <a:off x="6858016" y="285728"/>
            <a:ext cx="937624" cy="714380"/>
          </a:xfrm>
          <a:prstGeom prst="heptagon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002060"/>
                </a:solidFill>
              </a:rPr>
              <a:t>2</a:t>
            </a:r>
            <a:endParaRPr lang="fr-FR" sz="3600" b="1" dirty="0">
              <a:solidFill>
                <a:srgbClr val="002060"/>
              </a:solidFill>
            </a:endParaRPr>
          </a:p>
        </p:txBody>
      </p:sp>
      <p:pic>
        <p:nvPicPr>
          <p:cNvPr id="7" name="Image 6" descr="positive-wallpapers-2-300x24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58" y="1000108"/>
            <a:ext cx="1643042" cy="2286000"/>
          </a:xfrm>
          <a:prstGeom prst="rect">
            <a:avLst/>
          </a:prstGeom>
        </p:spPr>
      </p:pic>
      <p:pic>
        <p:nvPicPr>
          <p:cNvPr id="9" name="Espace réservé du contenu 5" descr="ima e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5074" y="3214686"/>
            <a:ext cx="2357439" cy="2143125"/>
          </a:xfrm>
        </p:spPr>
      </p:pic>
      <p:pic>
        <p:nvPicPr>
          <p:cNvPr id="10" name="Image 9" descr="imag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5143512"/>
            <a:ext cx="4357686" cy="1714488"/>
          </a:xfrm>
          <a:prstGeom prst="rect">
            <a:avLst/>
          </a:prstGeom>
        </p:spPr>
      </p:pic>
      <p:sp>
        <p:nvSpPr>
          <p:cNvPr id="13" name="Flèche droite à entaille 12"/>
          <p:cNvSpPr/>
          <p:nvPr/>
        </p:nvSpPr>
        <p:spPr>
          <a:xfrm rot="5400000">
            <a:off x="4964909" y="1535893"/>
            <a:ext cx="1285884" cy="500066"/>
          </a:xfrm>
          <a:prstGeom prst="notchedRightArrow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à entaille 13"/>
          <p:cNvSpPr/>
          <p:nvPr/>
        </p:nvSpPr>
        <p:spPr>
          <a:xfrm rot="5400000">
            <a:off x="2928926" y="1928802"/>
            <a:ext cx="2071702" cy="500066"/>
          </a:xfrm>
          <a:prstGeom prst="notchedRightArrow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à entaille 14"/>
          <p:cNvSpPr/>
          <p:nvPr/>
        </p:nvSpPr>
        <p:spPr>
          <a:xfrm rot="5400000">
            <a:off x="928662" y="2428868"/>
            <a:ext cx="3214710" cy="500066"/>
          </a:xfrm>
          <a:prstGeom prst="notchedRightArrow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à entaille 15"/>
          <p:cNvSpPr/>
          <p:nvPr/>
        </p:nvSpPr>
        <p:spPr>
          <a:xfrm rot="5400000">
            <a:off x="-1250197" y="3036091"/>
            <a:ext cx="4286280" cy="500066"/>
          </a:xfrm>
          <a:prstGeom prst="notchedRightArrow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Données stockées 16"/>
          <p:cNvSpPr/>
          <p:nvPr/>
        </p:nvSpPr>
        <p:spPr>
          <a:xfrm>
            <a:off x="4357686" y="2428868"/>
            <a:ext cx="2857520" cy="785818"/>
          </a:xfrm>
          <a:prstGeom prst="flowChartOnlineStorage">
            <a:avLst/>
          </a:prstGeom>
          <a:scene3d>
            <a:camera prst="orthographicFront">
              <a:rot lat="0" lon="20999988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ar-MA" sz="3600" b="1" dirty="0" smtClean="0">
                <a:solidFill>
                  <a:srgbClr val="002060"/>
                </a:solidFill>
              </a:rPr>
              <a:t>الاستكشاف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18" name="Organigramme : Données stockées 17"/>
          <p:cNvSpPr/>
          <p:nvPr/>
        </p:nvSpPr>
        <p:spPr>
          <a:xfrm>
            <a:off x="2655005" y="3286124"/>
            <a:ext cx="3071834" cy="785818"/>
          </a:xfrm>
          <a:prstGeom prst="flowChartOnlineStorag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002060"/>
                </a:solidFill>
              </a:rPr>
              <a:t>التبلور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19" name="Organigramme : Données stockées 18"/>
          <p:cNvSpPr/>
          <p:nvPr/>
        </p:nvSpPr>
        <p:spPr>
          <a:xfrm>
            <a:off x="1217792" y="4292058"/>
            <a:ext cx="3786214" cy="785818"/>
          </a:xfrm>
          <a:prstGeom prst="flowChartOnlineStorag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002060"/>
                </a:solidFill>
              </a:rPr>
              <a:t>التخصيص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20" name="Organigramme : Données stockées 19"/>
          <p:cNvSpPr/>
          <p:nvPr/>
        </p:nvSpPr>
        <p:spPr>
          <a:xfrm>
            <a:off x="0" y="5461246"/>
            <a:ext cx="4071934" cy="785818"/>
          </a:xfrm>
          <a:prstGeom prst="flowChartOnlineStorag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002060"/>
                </a:solidFill>
              </a:rPr>
              <a:t>الانجاز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43768" y="2428868"/>
            <a:ext cx="642942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 smtClean="0">
                <a:solidFill>
                  <a:srgbClr val="002060"/>
                </a:solidFill>
              </a:rPr>
              <a:t>1</a:t>
            </a:r>
            <a:endParaRPr lang="fr-FR" sz="4400" b="1" dirty="0">
              <a:solidFill>
                <a:srgbClr val="00206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643570" y="3286124"/>
            <a:ext cx="642942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 smtClean="0">
                <a:solidFill>
                  <a:srgbClr val="002060"/>
                </a:solidFill>
              </a:rPr>
              <a:t>2</a:t>
            </a:r>
            <a:endParaRPr lang="fr-FR" sz="4400" b="1" dirty="0">
              <a:solidFill>
                <a:srgbClr val="00206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929190" y="4286256"/>
            <a:ext cx="642942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>
                <a:solidFill>
                  <a:srgbClr val="002060"/>
                </a:solidFill>
              </a:rPr>
              <a:t>3</a:t>
            </a:r>
            <a:endParaRPr lang="fr-FR" sz="4400" b="1" dirty="0">
              <a:solidFill>
                <a:srgbClr val="00206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929058" y="5429264"/>
            <a:ext cx="642942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b="1" dirty="0" smtClean="0">
                <a:solidFill>
                  <a:srgbClr val="002060"/>
                </a:solidFill>
              </a:rPr>
              <a:t>4</a:t>
            </a:r>
            <a:endParaRPr lang="fr-FR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e 3"/>
          <p:cNvSpPr/>
          <p:nvPr/>
        </p:nvSpPr>
        <p:spPr>
          <a:xfrm>
            <a:off x="500034" y="285728"/>
            <a:ext cx="8001056" cy="785818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smtClean="0">
                <a:solidFill>
                  <a:srgbClr val="002060"/>
                </a:solidFill>
              </a:rPr>
              <a:t>مرحلة الاستكشاف</a:t>
            </a:r>
            <a:endParaRPr lang="fr-FR" sz="4800" b="1" dirty="0">
              <a:solidFill>
                <a:srgbClr val="002060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7000892" y="285728"/>
            <a:ext cx="1000133" cy="71438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smtClean="0">
                <a:solidFill>
                  <a:srgbClr val="002060"/>
                </a:solidFill>
              </a:rPr>
              <a:t>أ</a:t>
            </a:r>
            <a:endParaRPr lang="fr-FR" sz="4800" b="1" dirty="0">
              <a:solidFill>
                <a:srgbClr val="002060"/>
              </a:solidFill>
            </a:endParaRPr>
          </a:p>
        </p:txBody>
      </p:sp>
      <p:pic>
        <p:nvPicPr>
          <p:cNvPr id="9" name="Image 8" descr="sear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285860"/>
            <a:ext cx="3357554" cy="5572140"/>
          </a:xfrm>
          <a:prstGeom prst="rect">
            <a:avLst/>
          </a:prstGeom>
        </p:spPr>
      </p:pic>
      <p:sp>
        <p:nvSpPr>
          <p:cNvPr id="10" name="Larme 9"/>
          <p:cNvSpPr/>
          <p:nvPr/>
        </p:nvSpPr>
        <p:spPr>
          <a:xfrm>
            <a:off x="2428828" y="1214422"/>
            <a:ext cx="6715172" cy="5643578"/>
          </a:xfrm>
          <a:prstGeom prst="teardrop">
            <a:avLst/>
          </a:prstGeom>
          <a:solidFill>
            <a:srgbClr val="FFC00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à coins arrondis 11"/>
          <p:cNvSpPr/>
          <p:nvPr/>
        </p:nvSpPr>
        <p:spPr>
          <a:xfrm>
            <a:off x="5072066" y="4429132"/>
            <a:ext cx="2428892" cy="7858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 smtClean="0">
                <a:solidFill>
                  <a:srgbClr val="002060"/>
                </a:solidFill>
              </a:rPr>
              <a:t>المحيط الدراسي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715108" y="3357562"/>
            <a:ext cx="2428892" cy="7858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 smtClean="0">
                <a:solidFill>
                  <a:srgbClr val="002060"/>
                </a:solidFill>
              </a:rPr>
              <a:t>الذات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3643306" y="5429264"/>
            <a:ext cx="2428892" cy="7858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 smtClean="0">
                <a:solidFill>
                  <a:srgbClr val="002060"/>
                </a:solidFill>
              </a:rPr>
              <a:t>المحيط المهني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8" name="Arrondir un rectangle avec un coin diagonal 17"/>
          <p:cNvSpPr/>
          <p:nvPr/>
        </p:nvSpPr>
        <p:spPr>
          <a:xfrm rot="20675951">
            <a:off x="2906198" y="1752617"/>
            <a:ext cx="5386540" cy="1785749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 smtClean="0">
                <a:solidFill>
                  <a:srgbClr val="002060"/>
                </a:solidFill>
              </a:rPr>
              <a:t>في هذه المرحلة ، يجمع التلميذ أكبر عدد ممكن من المعلومات حول</a:t>
            </a:r>
            <a:r>
              <a:rPr lang="ar-MA" sz="3600" b="1" dirty="0" smtClean="0">
                <a:solidFill>
                  <a:srgbClr val="002060"/>
                </a:solidFill>
              </a:rPr>
              <a:t>:</a:t>
            </a:r>
            <a:endParaRPr lang="fr-FR" sz="3600" b="1" dirty="0">
              <a:solidFill>
                <a:srgbClr val="002060"/>
              </a:solidFill>
            </a:endParaRPr>
          </a:p>
        </p:txBody>
      </p:sp>
      <p:pic>
        <p:nvPicPr>
          <p:cNvPr id="19" name="Image 18" descr="positive-wallpapers-2-300x24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7892"/>
            <a:ext cx="3143240" cy="1000108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2" grpId="0" animBg="1"/>
      <p:bldP spid="15" grpId="0" animBg="1"/>
      <p:bldP spid="16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Employment-Contract-Advice-Solicitor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18"/>
            <a:ext cx="1796719" cy="3857628"/>
          </a:xfrm>
          <a:prstGeom prst="rect">
            <a:avLst/>
          </a:prstGeom>
        </p:spPr>
      </p:pic>
      <p:pic>
        <p:nvPicPr>
          <p:cNvPr id="6" name="Image 5" descr="positive-wallpapers-2-300x24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0"/>
            <a:ext cx="1714480" cy="2286000"/>
          </a:xfrm>
          <a:prstGeom prst="rect">
            <a:avLst/>
          </a:prstGeom>
        </p:spPr>
      </p:pic>
      <p:sp>
        <p:nvSpPr>
          <p:cNvPr id="7" name="Arrondir un rectangle avec un coin diagonal 6"/>
          <p:cNvSpPr/>
          <p:nvPr/>
        </p:nvSpPr>
        <p:spPr>
          <a:xfrm>
            <a:off x="2071670" y="285728"/>
            <a:ext cx="6822326" cy="92867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 smtClean="0">
                <a:solidFill>
                  <a:srgbClr val="002060"/>
                </a:solidFill>
              </a:rPr>
              <a:t>معلومات حول الذات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8" name="Pentagone régulier 7"/>
          <p:cNvSpPr/>
          <p:nvPr/>
        </p:nvSpPr>
        <p:spPr>
          <a:xfrm>
            <a:off x="7929586" y="214290"/>
            <a:ext cx="802627" cy="928670"/>
          </a:xfrm>
          <a:prstGeom prst="pen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 smtClean="0">
                <a:solidFill>
                  <a:srgbClr val="002060"/>
                </a:solidFill>
              </a:rPr>
              <a:t>1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000232" y="1285860"/>
            <a:ext cx="6215106" cy="535785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Get-more-don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148" y="2571744"/>
            <a:ext cx="1571636" cy="3714728"/>
          </a:xfrm>
          <a:prstGeom prst="rect">
            <a:avLst/>
          </a:prstGeom>
        </p:spPr>
      </p:pic>
      <p:sp>
        <p:nvSpPr>
          <p:cNvPr id="11" name="Organigramme : Préparation 10"/>
          <p:cNvSpPr/>
          <p:nvPr/>
        </p:nvSpPr>
        <p:spPr>
          <a:xfrm>
            <a:off x="5143504" y="1428736"/>
            <a:ext cx="2857520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 smtClean="0">
                <a:solidFill>
                  <a:srgbClr val="002060"/>
                </a:solidFill>
              </a:rPr>
              <a:t>القدرات </a:t>
            </a:r>
            <a:r>
              <a:rPr lang="ar-SA" b="1" dirty="0" err="1" smtClean="0">
                <a:solidFill>
                  <a:srgbClr val="002060"/>
                </a:solidFill>
              </a:rPr>
              <a:t>و</a:t>
            </a:r>
            <a:r>
              <a:rPr lang="ar-SA" b="1" dirty="0" smtClean="0">
                <a:solidFill>
                  <a:srgbClr val="002060"/>
                </a:solidFill>
              </a:rPr>
              <a:t> الاستعدادات ( النتائج الدراسية ، المهارات ، </a:t>
            </a:r>
            <a:r>
              <a:rPr lang="ar-SA" b="1" dirty="0" err="1" smtClean="0">
                <a:solidFill>
                  <a:srgbClr val="002060"/>
                </a:solidFill>
              </a:rPr>
              <a:t>الكفايات</a:t>
            </a:r>
            <a:r>
              <a:rPr lang="ar-SA" b="1" dirty="0" smtClean="0">
                <a:solidFill>
                  <a:srgbClr val="002060"/>
                </a:solidFill>
              </a:rPr>
              <a:t> ، )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2" name="Organigramme : Préparation 11"/>
          <p:cNvSpPr/>
          <p:nvPr/>
        </p:nvSpPr>
        <p:spPr>
          <a:xfrm>
            <a:off x="2357422" y="5357826"/>
            <a:ext cx="2857520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 smtClean="0">
                <a:solidFill>
                  <a:srgbClr val="002060"/>
                </a:solidFill>
              </a:rPr>
              <a:t>عادات </a:t>
            </a:r>
            <a:r>
              <a:rPr lang="ar-SA" sz="2400" b="1" dirty="0" err="1" smtClean="0">
                <a:solidFill>
                  <a:srgbClr val="002060"/>
                </a:solidFill>
              </a:rPr>
              <a:t>و</a:t>
            </a:r>
            <a:r>
              <a:rPr lang="ar-SA" sz="2400" b="1" dirty="0" smtClean="0">
                <a:solidFill>
                  <a:srgbClr val="002060"/>
                </a:solidFill>
              </a:rPr>
              <a:t> تقاليد الأسرة 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3" name="Organigramme : Préparation 12"/>
          <p:cNvSpPr/>
          <p:nvPr/>
        </p:nvSpPr>
        <p:spPr>
          <a:xfrm>
            <a:off x="2143108" y="4071942"/>
            <a:ext cx="3143272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 smtClean="0">
                <a:solidFill>
                  <a:srgbClr val="002060"/>
                </a:solidFill>
              </a:rPr>
              <a:t>الحالة الصحية ( الحساسية لمواد ، القوة البصرية ، البنية الجسمانية ، ..)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4" name="Organigramme : Préparation 13"/>
          <p:cNvSpPr/>
          <p:nvPr/>
        </p:nvSpPr>
        <p:spPr>
          <a:xfrm>
            <a:off x="2214546" y="2786058"/>
            <a:ext cx="2857520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 smtClean="0">
                <a:solidFill>
                  <a:srgbClr val="002060"/>
                </a:solidFill>
              </a:rPr>
              <a:t>مكامن الضعف </a:t>
            </a:r>
            <a:r>
              <a:rPr lang="ar-SA" sz="2400" b="1" dirty="0" err="1" smtClean="0">
                <a:solidFill>
                  <a:srgbClr val="002060"/>
                </a:solidFill>
              </a:rPr>
              <a:t>و</a:t>
            </a:r>
            <a:r>
              <a:rPr lang="ar-SA" sz="2400" b="1" dirty="0" smtClean="0">
                <a:solidFill>
                  <a:srgbClr val="002060"/>
                </a:solidFill>
              </a:rPr>
              <a:t> أسبابه 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5" name="Organigramme : Préparation 14"/>
          <p:cNvSpPr/>
          <p:nvPr/>
        </p:nvSpPr>
        <p:spPr>
          <a:xfrm>
            <a:off x="2214546" y="1500174"/>
            <a:ext cx="2857520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 smtClean="0">
                <a:solidFill>
                  <a:srgbClr val="002060"/>
                </a:solidFill>
              </a:rPr>
              <a:t>مكامن القوة 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6" name="Organigramme : Préparation 15"/>
          <p:cNvSpPr/>
          <p:nvPr/>
        </p:nvSpPr>
        <p:spPr>
          <a:xfrm>
            <a:off x="5357818" y="4071942"/>
            <a:ext cx="2857520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 smtClean="0">
                <a:solidFill>
                  <a:srgbClr val="002060"/>
                </a:solidFill>
              </a:rPr>
              <a:t>الطموحات 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7" name="Organigramme : Préparation 16"/>
          <p:cNvSpPr/>
          <p:nvPr/>
        </p:nvSpPr>
        <p:spPr>
          <a:xfrm>
            <a:off x="5286380" y="5357826"/>
            <a:ext cx="2857520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 smtClean="0">
                <a:solidFill>
                  <a:srgbClr val="002060"/>
                </a:solidFill>
              </a:rPr>
              <a:t>الحالة الاجتماعية ( دخل الأسرة ،. )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8" name="Organigramme : Préparation 17"/>
          <p:cNvSpPr/>
          <p:nvPr/>
        </p:nvSpPr>
        <p:spPr>
          <a:xfrm>
            <a:off x="5286380" y="2714620"/>
            <a:ext cx="2857520" cy="1143008"/>
          </a:xfrm>
          <a:prstGeom prst="flowChartPreparati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buFontTx/>
              <a:buNone/>
            </a:pPr>
            <a:r>
              <a:rPr lang="ar-SA" sz="2400" b="1" dirty="0" err="1" smtClean="0">
                <a:solidFill>
                  <a:srgbClr val="002060"/>
                </a:solidFill>
              </a:rPr>
              <a:t>الميولات</a:t>
            </a:r>
            <a:r>
              <a:rPr lang="ar-SA" sz="2400" b="1" dirty="0" smtClean="0">
                <a:solidFill>
                  <a:srgbClr val="002060"/>
                </a:solidFill>
              </a:rPr>
              <a:t> و الاهتمامات </a:t>
            </a:r>
            <a:endParaRPr lang="ar-SA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image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00875" y="3643315"/>
            <a:ext cx="2143125" cy="1714511"/>
          </a:xfrm>
        </p:spPr>
      </p:pic>
      <p:sp>
        <p:nvSpPr>
          <p:cNvPr id="4" name="Arrondir un rectangle avec un coin diagonal 3"/>
          <p:cNvSpPr/>
          <p:nvPr/>
        </p:nvSpPr>
        <p:spPr>
          <a:xfrm>
            <a:off x="857223" y="285728"/>
            <a:ext cx="7858179" cy="642942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 smtClean="0">
                <a:solidFill>
                  <a:srgbClr val="002060"/>
                </a:solidFill>
              </a:rPr>
              <a:t>معلومات حول المحيط الدراسي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5" name="Pentagone régulier 4"/>
          <p:cNvSpPr/>
          <p:nvPr/>
        </p:nvSpPr>
        <p:spPr>
          <a:xfrm>
            <a:off x="7643834" y="285728"/>
            <a:ext cx="924492" cy="642942"/>
          </a:xfrm>
          <a:prstGeom prst="pen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 smtClean="0">
                <a:solidFill>
                  <a:srgbClr val="002060"/>
                </a:solidFill>
              </a:rPr>
              <a:t>2</a:t>
            </a:r>
            <a:endParaRPr lang="fr-FR" sz="4000" b="1" dirty="0">
              <a:solidFill>
                <a:srgbClr val="002060"/>
              </a:solidFill>
            </a:endParaRPr>
          </a:p>
        </p:txBody>
      </p:sp>
      <p:pic>
        <p:nvPicPr>
          <p:cNvPr id="7" name="Image 6" descr="اااا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92" y="1285860"/>
            <a:ext cx="1904995" cy="228601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4282" y="1000108"/>
            <a:ext cx="6715172" cy="564360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positive-wallpapers-2-300x24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644" y="5357826"/>
            <a:ext cx="1571604" cy="1500174"/>
          </a:xfrm>
          <a:prstGeom prst="rect">
            <a:avLst/>
          </a:prstGeom>
        </p:spPr>
      </p:pic>
      <p:sp>
        <p:nvSpPr>
          <p:cNvPr id="11" name="Organigramme : Données stockées 10"/>
          <p:cNvSpPr/>
          <p:nvPr/>
        </p:nvSpPr>
        <p:spPr>
          <a:xfrm>
            <a:off x="285720" y="1285860"/>
            <a:ext cx="5214974" cy="642942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 smtClean="0">
                <a:solidFill>
                  <a:srgbClr val="002060"/>
                </a:solidFill>
              </a:rPr>
              <a:t>السن ، الشهادة المطلوبة ، المعدل ، الجنس 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2" name="Organigramme : Données stockées 11"/>
          <p:cNvSpPr/>
          <p:nvPr/>
        </p:nvSpPr>
        <p:spPr>
          <a:xfrm>
            <a:off x="214282" y="2071678"/>
            <a:ext cx="5214974" cy="642942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 smtClean="0">
                <a:solidFill>
                  <a:srgbClr val="002060"/>
                </a:solidFill>
              </a:rPr>
              <a:t>عقد الازدياد ، نسخة من بطاقة التعريف الوطنية ، </a:t>
            </a:r>
            <a:r>
              <a:rPr lang="ar-SA" sz="2000" b="1" dirty="0" err="1" smtClean="0">
                <a:solidFill>
                  <a:srgbClr val="002060"/>
                </a:solidFill>
              </a:rPr>
              <a:t>أظرفة</a:t>
            </a:r>
            <a:r>
              <a:rPr lang="ar-SA" sz="2000" b="1" dirty="0" smtClean="0">
                <a:solidFill>
                  <a:srgbClr val="002060"/>
                </a:solidFill>
              </a:rPr>
              <a:t>  </a:t>
            </a:r>
            <a:r>
              <a:rPr lang="ar-SA" sz="2000" b="1" dirty="0" err="1" smtClean="0">
                <a:solidFill>
                  <a:srgbClr val="002060"/>
                </a:solidFill>
              </a:rPr>
              <a:t>متنبرة</a:t>
            </a:r>
            <a:r>
              <a:rPr lang="ar-SA" sz="2000" b="1" dirty="0" smtClean="0">
                <a:solidFill>
                  <a:srgbClr val="002060"/>
                </a:solidFill>
              </a:rPr>
              <a:t> ، بيان النقط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3" name="Organigramme : Données stockées 12"/>
          <p:cNvSpPr/>
          <p:nvPr/>
        </p:nvSpPr>
        <p:spPr>
          <a:xfrm>
            <a:off x="285720" y="3000372"/>
            <a:ext cx="5214974" cy="642942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 smtClean="0">
                <a:solidFill>
                  <a:srgbClr val="002060"/>
                </a:solidFill>
              </a:rPr>
              <a:t>انتقاء ، </a:t>
            </a:r>
            <a:r>
              <a:rPr lang="ar-SA" sz="2000" b="1" dirty="0" err="1" smtClean="0">
                <a:solidFill>
                  <a:srgbClr val="002060"/>
                </a:solidFill>
              </a:rPr>
              <a:t>روائز</a:t>
            </a:r>
            <a:r>
              <a:rPr lang="ar-SA" sz="2000" b="1" dirty="0" smtClean="0">
                <a:solidFill>
                  <a:srgbClr val="002060"/>
                </a:solidFill>
              </a:rPr>
              <a:t> ، اختبارات كتابية ، مقابلة 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4" name="Organigramme : Données stockées 13"/>
          <p:cNvSpPr/>
          <p:nvPr/>
        </p:nvSpPr>
        <p:spPr>
          <a:xfrm>
            <a:off x="285720" y="3929066"/>
            <a:ext cx="5214974" cy="642942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 smtClean="0">
                <a:solidFill>
                  <a:srgbClr val="002060"/>
                </a:solidFill>
              </a:rPr>
              <a:t>دراسات طويلة الأمد ، دراسات قصيرة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5" name="Organigramme : Données stockées 14"/>
          <p:cNvSpPr/>
          <p:nvPr/>
        </p:nvSpPr>
        <p:spPr>
          <a:xfrm>
            <a:off x="285720" y="4929198"/>
            <a:ext cx="5214974" cy="642942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 smtClean="0">
                <a:solidFill>
                  <a:srgbClr val="002060"/>
                </a:solidFill>
              </a:rPr>
              <a:t>البلدة ، إمكانية الإيواء </a:t>
            </a:r>
            <a:r>
              <a:rPr lang="ar-SA" sz="2000" b="1" dirty="0" err="1" smtClean="0">
                <a:solidFill>
                  <a:srgbClr val="002060"/>
                </a:solidFill>
              </a:rPr>
              <a:t>و</a:t>
            </a:r>
            <a:r>
              <a:rPr lang="ar-SA" sz="2000" b="1" dirty="0" smtClean="0">
                <a:solidFill>
                  <a:srgbClr val="002060"/>
                </a:solidFill>
              </a:rPr>
              <a:t> السكن 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6" name="Organigramme : Données stockées 15"/>
          <p:cNvSpPr/>
          <p:nvPr/>
        </p:nvSpPr>
        <p:spPr>
          <a:xfrm>
            <a:off x="285720" y="5786454"/>
            <a:ext cx="5214974" cy="642942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 smtClean="0">
                <a:solidFill>
                  <a:srgbClr val="002060"/>
                </a:solidFill>
              </a:rPr>
              <a:t>دبلوم ، إجازة مهنية ،إجازة أساسية ، </a:t>
            </a:r>
            <a:r>
              <a:rPr lang="ar-MA" sz="2000" b="1" dirty="0" err="1" smtClean="0">
                <a:solidFill>
                  <a:srgbClr val="002060"/>
                </a:solidFill>
              </a:rPr>
              <a:t>ماستر</a:t>
            </a:r>
            <a:r>
              <a:rPr lang="ar-MA" sz="2000" b="1" dirty="0" smtClean="0">
                <a:solidFill>
                  <a:srgbClr val="002060"/>
                </a:solidFill>
              </a:rPr>
              <a:t> ، دكتوراه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7" name="Organigramme : Préparation 16"/>
          <p:cNvSpPr/>
          <p:nvPr/>
        </p:nvSpPr>
        <p:spPr>
          <a:xfrm>
            <a:off x="4929190" y="1285860"/>
            <a:ext cx="1928826" cy="571504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2060"/>
                </a:solidFill>
              </a:rPr>
              <a:t>شروط الترشيح 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8" name="Organigramme : Préparation 17"/>
          <p:cNvSpPr/>
          <p:nvPr/>
        </p:nvSpPr>
        <p:spPr>
          <a:xfrm>
            <a:off x="4929190" y="2143116"/>
            <a:ext cx="1928826" cy="571504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rgbClr val="002060"/>
                </a:solidFill>
              </a:rPr>
              <a:t>ملف الترشيح 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9" name="Organigramme : Préparation 18"/>
          <p:cNvSpPr/>
          <p:nvPr/>
        </p:nvSpPr>
        <p:spPr>
          <a:xfrm>
            <a:off x="4929190" y="3071810"/>
            <a:ext cx="1928826" cy="571504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err="1" smtClean="0">
                <a:solidFill>
                  <a:srgbClr val="002060"/>
                </a:solidFill>
              </a:rPr>
              <a:t>المبار</a:t>
            </a:r>
            <a:r>
              <a:rPr lang="ar-MA" b="1" dirty="0" smtClean="0">
                <a:solidFill>
                  <a:srgbClr val="002060"/>
                </a:solidFill>
              </a:rPr>
              <a:t>ي</a:t>
            </a:r>
            <a:r>
              <a:rPr lang="ar-SA" b="1" dirty="0" smtClean="0">
                <a:solidFill>
                  <a:srgbClr val="002060"/>
                </a:solidFill>
              </a:rPr>
              <a:t>ا</a:t>
            </a:r>
            <a:r>
              <a:rPr lang="ar-MA" b="1" dirty="0" smtClean="0">
                <a:solidFill>
                  <a:srgbClr val="002060"/>
                </a:solidFill>
              </a:rPr>
              <a:t>ت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0" name="Organigramme : Préparation 19"/>
          <p:cNvSpPr/>
          <p:nvPr/>
        </p:nvSpPr>
        <p:spPr>
          <a:xfrm>
            <a:off x="4929190" y="4000504"/>
            <a:ext cx="1928826" cy="571504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 smtClean="0">
                <a:solidFill>
                  <a:srgbClr val="002060"/>
                </a:solidFill>
              </a:rPr>
              <a:t>مدة الدراسة أو التكوين 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1" name="Organigramme : Préparation 20"/>
          <p:cNvSpPr/>
          <p:nvPr/>
        </p:nvSpPr>
        <p:spPr>
          <a:xfrm>
            <a:off x="4929190" y="4786322"/>
            <a:ext cx="1928826" cy="785818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 smtClean="0">
                <a:solidFill>
                  <a:srgbClr val="002060"/>
                </a:solidFill>
              </a:rPr>
              <a:t>مكان الدراسة أو التكوين 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22" name="Organigramme : Préparation 21"/>
          <p:cNvSpPr/>
          <p:nvPr/>
        </p:nvSpPr>
        <p:spPr>
          <a:xfrm>
            <a:off x="4929190" y="5715016"/>
            <a:ext cx="1928826" cy="714380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 smtClean="0">
                <a:solidFill>
                  <a:srgbClr val="002060"/>
                </a:solidFill>
              </a:rPr>
              <a:t>الشهادات </a:t>
            </a:r>
            <a:r>
              <a:rPr lang="ar-SA" b="1" dirty="0" err="1" smtClean="0">
                <a:solidFill>
                  <a:srgbClr val="002060"/>
                </a:solidFill>
              </a:rPr>
              <a:t>و</a:t>
            </a:r>
            <a:r>
              <a:rPr lang="ar-SA" b="1" dirty="0" smtClean="0">
                <a:solidFill>
                  <a:srgbClr val="002060"/>
                </a:solidFill>
              </a:rPr>
              <a:t> الدبلومات المخولة </a:t>
            </a:r>
            <a:endParaRPr lang="fr-FR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65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65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5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450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300"/>
                            </p:stCondLst>
                            <p:childTnLst>
                              <p:par>
                                <p:cTn id="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7300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les-metier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00108"/>
            <a:ext cx="2428860" cy="5857892"/>
          </a:xfrm>
        </p:spPr>
      </p:pic>
      <p:sp>
        <p:nvSpPr>
          <p:cNvPr id="4" name="Arrondir un rectangle avec un coin diagonal 3"/>
          <p:cNvSpPr/>
          <p:nvPr/>
        </p:nvSpPr>
        <p:spPr>
          <a:xfrm>
            <a:off x="571472" y="214290"/>
            <a:ext cx="7858179" cy="642942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 smtClean="0">
                <a:solidFill>
                  <a:srgbClr val="002060"/>
                </a:solidFill>
              </a:rPr>
              <a:t>معلومات حول المحيط المهني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5" name="Pentagone régulier 4"/>
          <p:cNvSpPr/>
          <p:nvPr/>
        </p:nvSpPr>
        <p:spPr>
          <a:xfrm>
            <a:off x="7143769" y="214290"/>
            <a:ext cx="924492" cy="642942"/>
          </a:xfrm>
          <a:prstGeom prst="pentag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 smtClean="0">
                <a:solidFill>
                  <a:srgbClr val="002060"/>
                </a:solidFill>
              </a:rPr>
              <a:t>3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71736" y="1142984"/>
            <a:ext cx="6357982" cy="5500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6357950" y="1785926"/>
            <a:ext cx="2214578" cy="1214446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002060"/>
                </a:solidFill>
              </a:rPr>
              <a:t>حاجيات سوق الشغل 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29388" y="3571876"/>
            <a:ext cx="2214578" cy="1214446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002060"/>
                </a:solidFill>
              </a:rPr>
              <a:t>ظروف العمل 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29388" y="5286388"/>
            <a:ext cx="2214578" cy="1214446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002060"/>
                </a:solidFill>
              </a:rPr>
              <a:t>امتيازات الشغل </a:t>
            </a:r>
            <a:endParaRPr lang="fr-FR" sz="3200" b="1" dirty="0">
              <a:solidFill>
                <a:srgbClr val="002060"/>
              </a:solidFill>
            </a:endParaRPr>
          </a:p>
        </p:txBody>
      </p:sp>
      <p:sp>
        <p:nvSpPr>
          <p:cNvPr id="16" name="Organigramme : Données stockées 15"/>
          <p:cNvSpPr/>
          <p:nvPr/>
        </p:nvSpPr>
        <p:spPr>
          <a:xfrm>
            <a:off x="2857488" y="1714488"/>
            <a:ext cx="3357586" cy="1435254"/>
          </a:xfrm>
          <a:prstGeom prst="flowChartOnlineStorag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المهن المطلوبة 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7" name="Organigramme : Données stockées 16"/>
          <p:cNvSpPr/>
          <p:nvPr/>
        </p:nvSpPr>
        <p:spPr>
          <a:xfrm>
            <a:off x="2786050" y="3429000"/>
            <a:ext cx="3500462" cy="1435254"/>
          </a:xfrm>
          <a:prstGeom prst="flowChartOnlineStorag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أوقات العمل ، مكان العمل 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8" name="Organigramme : Données stockées 17"/>
          <p:cNvSpPr/>
          <p:nvPr/>
        </p:nvSpPr>
        <p:spPr>
          <a:xfrm>
            <a:off x="2786050" y="5143512"/>
            <a:ext cx="3429024" cy="1435254"/>
          </a:xfrm>
          <a:prstGeom prst="flowChartOnlineStorag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rgbClr val="002060"/>
                </a:solidFill>
              </a:rPr>
              <a:t>العطل ، الأجرة ، الترقية ، التقاعد ، الضمان الاجتماعي</a:t>
            </a:r>
            <a:endParaRPr lang="fr-FR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71546"/>
            <a:ext cx="1928794" cy="3286124"/>
          </a:xfrm>
        </p:spPr>
      </p:pic>
      <p:sp>
        <p:nvSpPr>
          <p:cNvPr id="4" name="Pentagone 3"/>
          <p:cNvSpPr/>
          <p:nvPr/>
        </p:nvSpPr>
        <p:spPr>
          <a:xfrm>
            <a:off x="857224" y="285728"/>
            <a:ext cx="7715304" cy="71438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 smtClean="0">
                <a:solidFill>
                  <a:srgbClr val="002060"/>
                </a:solidFill>
              </a:rPr>
              <a:t>مرحلة التبلور</a:t>
            </a:r>
            <a:endParaRPr lang="fr-FR" sz="4000" b="1" dirty="0">
              <a:solidFill>
                <a:srgbClr val="002060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7072330" y="285728"/>
            <a:ext cx="964414" cy="714380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 smtClean="0">
                <a:solidFill>
                  <a:srgbClr val="002060"/>
                </a:solidFill>
              </a:rPr>
              <a:t>ب</a:t>
            </a:r>
            <a:endParaRPr lang="fr-FR" sz="4000" b="1" dirty="0">
              <a:solidFill>
                <a:srgbClr val="002060"/>
              </a:solidFill>
            </a:endParaRPr>
          </a:p>
        </p:txBody>
      </p:sp>
      <p:pic>
        <p:nvPicPr>
          <p:cNvPr id="7" name="Image 6" descr="positive-wallpapers-2-300x24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29132"/>
            <a:ext cx="2285984" cy="24288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00232" y="1142984"/>
            <a:ext cx="6929486" cy="5715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avec flèche vers le bas 8"/>
          <p:cNvSpPr/>
          <p:nvPr/>
        </p:nvSpPr>
        <p:spPr>
          <a:xfrm>
            <a:off x="2428860" y="1500174"/>
            <a:ext cx="6000792" cy="2286016"/>
          </a:xfrm>
          <a:prstGeom prst="downArrowCallou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 smtClean="0">
                <a:solidFill>
                  <a:srgbClr val="002060"/>
                </a:solidFill>
              </a:rPr>
              <a:t>تنظيم </a:t>
            </a:r>
            <a:r>
              <a:rPr lang="ar-SA" sz="3600" b="1" dirty="0" err="1" smtClean="0">
                <a:solidFill>
                  <a:srgbClr val="002060"/>
                </a:solidFill>
              </a:rPr>
              <a:t>و</a:t>
            </a:r>
            <a:r>
              <a:rPr lang="ar-SA" sz="3600" b="1" dirty="0" smtClean="0">
                <a:solidFill>
                  <a:srgbClr val="002060"/>
                </a:solidFill>
              </a:rPr>
              <a:t> ترتيب المعلومات التي جمعت</a:t>
            </a:r>
            <a:r>
              <a:rPr lang="fr-FR" sz="3600" b="1" dirty="0" smtClean="0">
                <a:solidFill>
                  <a:srgbClr val="002060"/>
                </a:solidFill>
              </a:rPr>
              <a:t> </a:t>
            </a:r>
            <a:r>
              <a:rPr lang="ar-MA" sz="3600" b="1" dirty="0" smtClean="0">
                <a:solidFill>
                  <a:srgbClr val="002060"/>
                </a:solidFill>
              </a:rPr>
              <a:t>مثال:</a:t>
            </a:r>
            <a:r>
              <a:rPr lang="fr-FR" sz="3600" b="1" dirty="0" smtClean="0">
                <a:solidFill>
                  <a:srgbClr val="002060"/>
                </a:solidFill>
              </a:rPr>
              <a:t>   </a:t>
            </a:r>
            <a:r>
              <a:rPr lang="ar-SA" sz="3600" b="1" dirty="0" smtClean="0">
                <a:solidFill>
                  <a:srgbClr val="002060"/>
                </a:solidFill>
              </a:rPr>
              <a:t> </a:t>
            </a:r>
            <a:endParaRPr lang="fr-FR" sz="36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0" y="3786190"/>
            <a:ext cx="4071966" cy="2786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2400" b="1" dirty="0" smtClean="0">
                <a:solidFill>
                  <a:srgbClr val="002060"/>
                </a:solidFill>
              </a:rPr>
              <a:t>تحديد مهن المجال طبي </a:t>
            </a:r>
            <a:r>
              <a:rPr lang="ar-MA" sz="2400" b="1" dirty="0" err="1" smtClean="0">
                <a:solidFill>
                  <a:srgbClr val="002060"/>
                </a:solidFill>
              </a:rPr>
              <a:t>و</a:t>
            </a:r>
            <a:r>
              <a:rPr lang="ar-MA" sz="2400" b="1" dirty="0" smtClean="0">
                <a:solidFill>
                  <a:srgbClr val="002060"/>
                </a:solidFill>
              </a:rPr>
              <a:t> الشبه الطبي: </a:t>
            </a:r>
          </a:p>
          <a:p>
            <a:pPr algn="r" rtl="1"/>
            <a:r>
              <a:rPr lang="ar-MA" sz="2400" b="1" dirty="0" smtClean="0">
                <a:solidFill>
                  <a:srgbClr val="002060"/>
                </a:solidFill>
              </a:rPr>
              <a:t>طبيب عام، طبيب مختص، طبيب أسنان، تقني صناعة </a:t>
            </a:r>
            <a:r>
              <a:rPr lang="ar-MA" sz="2400" b="1" dirty="0" err="1" smtClean="0">
                <a:solidFill>
                  <a:srgbClr val="002060"/>
                </a:solidFill>
              </a:rPr>
              <a:t>الاسنان</a:t>
            </a:r>
            <a:r>
              <a:rPr lang="ar-MA" sz="2400" b="1" dirty="0" smtClean="0">
                <a:solidFill>
                  <a:srgbClr val="002060"/>
                </a:solidFill>
              </a:rPr>
              <a:t>،ممرض، ممرض مختص في </a:t>
            </a:r>
            <a:r>
              <a:rPr lang="ar-MA" sz="2400" b="1" dirty="0" err="1" smtClean="0">
                <a:solidFill>
                  <a:srgbClr val="002060"/>
                </a:solidFill>
              </a:rPr>
              <a:t>الاشعة</a:t>
            </a:r>
            <a:r>
              <a:rPr lang="ar-MA" sz="2400" b="1" dirty="0" smtClean="0">
                <a:solidFill>
                  <a:srgbClr val="002060"/>
                </a:solidFill>
              </a:rPr>
              <a:t>، مولدة،ممرض نفساني، صيدلاني، </a:t>
            </a:r>
            <a:r>
              <a:rPr lang="ar-MA" sz="2400" b="1" dirty="0" err="1" smtClean="0">
                <a:solidFill>
                  <a:srgbClr val="002060"/>
                </a:solidFill>
              </a:rPr>
              <a:t>منذوب</a:t>
            </a:r>
            <a:r>
              <a:rPr lang="ar-MA" sz="2400" b="1" dirty="0" smtClean="0">
                <a:solidFill>
                  <a:srgbClr val="002060"/>
                </a:solidFill>
              </a:rPr>
              <a:t> تجاري في تسويق </a:t>
            </a:r>
            <a:r>
              <a:rPr lang="ar-MA" sz="2400" b="1" dirty="0" err="1" smtClean="0">
                <a:solidFill>
                  <a:srgbClr val="002060"/>
                </a:solidFill>
              </a:rPr>
              <a:t>الادوية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43108" y="3786190"/>
            <a:ext cx="2071702" cy="2786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rgbClr val="002060"/>
                </a:solidFill>
              </a:rPr>
              <a:t>تحديد المهن التي تتطلب </a:t>
            </a:r>
            <a:r>
              <a:rPr lang="ar-SA" sz="3200" b="1" dirty="0" err="1" smtClean="0">
                <a:solidFill>
                  <a:srgbClr val="002060"/>
                </a:solidFill>
              </a:rPr>
              <a:t>باكلوريا</a:t>
            </a:r>
            <a:r>
              <a:rPr lang="ar-MA" sz="3200" b="1" dirty="0" smtClean="0">
                <a:solidFill>
                  <a:srgbClr val="002060"/>
                </a:solidFill>
              </a:rPr>
              <a:t> علمية أو </a:t>
            </a:r>
            <a:r>
              <a:rPr lang="ar-MA" sz="3200" b="1" dirty="0" err="1" smtClean="0">
                <a:solidFill>
                  <a:srgbClr val="002060"/>
                </a:solidFill>
              </a:rPr>
              <a:t>ادبية</a:t>
            </a:r>
            <a:r>
              <a:rPr lang="ar-MA" sz="3200" b="1" dirty="0" smtClean="0">
                <a:solidFill>
                  <a:srgbClr val="002060"/>
                </a:solidFill>
              </a:rPr>
              <a:t> </a:t>
            </a:r>
            <a:endParaRPr lang="fr-FR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e 3"/>
          <p:cNvSpPr/>
          <p:nvPr/>
        </p:nvSpPr>
        <p:spPr>
          <a:xfrm>
            <a:off x="500034" y="285728"/>
            <a:ext cx="8001056" cy="785818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 smtClean="0">
                <a:solidFill>
                  <a:srgbClr val="002060"/>
                </a:solidFill>
              </a:rPr>
              <a:t>مرحلة التخصيص</a:t>
            </a:r>
            <a:endParaRPr lang="fr-FR" sz="4000" b="1" dirty="0">
              <a:solidFill>
                <a:srgbClr val="002060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7000892" y="285728"/>
            <a:ext cx="1000132" cy="7858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 smtClean="0">
                <a:solidFill>
                  <a:srgbClr val="002060"/>
                </a:solidFill>
              </a:rPr>
              <a:t>ج</a:t>
            </a:r>
            <a:endParaRPr lang="fr-FR" sz="40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1142984"/>
            <a:ext cx="6500858" cy="5715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avec flèche vers le bas 6"/>
          <p:cNvSpPr/>
          <p:nvPr/>
        </p:nvSpPr>
        <p:spPr>
          <a:xfrm>
            <a:off x="2714612" y="1500174"/>
            <a:ext cx="6000792" cy="2286016"/>
          </a:xfrm>
          <a:prstGeom prst="downArrowCallou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 smtClean="0">
                <a:solidFill>
                  <a:srgbClr val="002060"/>
                </a:solidFill>
              </a:rPr>
              <a:t>اتخاذ قرار في المسار الدراسي </a:t>
            </a:r>
            <a:r>
              <a:rPr lang="ar-SA" sz="2800" b="1" dirty="0" err="1" smtClean="0">
                <a:solidFill>
                  <a:srgbClr val="002060"/>
                </a:solidFill>
              </a:rPr>
              <a:t>و</a:t>
            </a:r>
            <a:r>
              <a:rPr lang="ar-SA" sz="2800" b="1" dirty="0" smtClean="0">
                <a:solidFill>
                  <a:srgbClr val="002060"/>
                </a:solidFill>
              </a:rPr>
              <a:t> المهني مع مراعاة التوفيق</a:t>
            </a:r>
            <a:r>
              <a:rPr lang="fr-FR" sz="2800" b="1" dirty="0" smtClean="0">
                <a:solidFill>
                  <a:srgbClr val="002060"/>
                </a:solidFill>
              </a:rPr>
              <a:t> </a:t>
            </a:r>
            <a:r>
              <a:rPr lang="ar-SA" sz="2800" b="1" dirty="0" smtClean="0">
                <a:solidFill>
                  <a:srgbClr val="002060"/>
                </a:solidFill>
              </a:rPr>
              <a:t>بين القدرات </a:t>
            </a:r>
            <a:r>
              <a:rPr lang="ar-SA" sz="2800" b="1" dirty="0" err="1" smtClean="0">
                <a:solidFill>
                  <a:srgbClr val="002060"/>
                </a:solidFill>
              </a:rPr>
              <a:t>و</a:t>
            </a:r>
            <a:r>
              <a:rPr lang="ar-SA" sz="2800" b="1" dirty="0" smtClean="0">
                <a:solidFill>
                  <a:srgbClr val="002060"/>
                </a:solidFill>
              </a:rPr>
              <a:t> الطموحات</a:t>
            </a:r>
            <a:r>
              <a:rPr lang="ar-MA" sz="2800" b="1" dirty="0" smtClean="0">
                <a:solidFill>
                  <a:srgbClr val="002060"/>
                </a:solidFill>
              </a:rPr>
              <a:t> مثال: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57488" y="3857628"/>
            <a:ext cx="5786478" cy="24288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rgbClr val="002060"/>
                </a:solidFill>
              </a:rPr>
              <a:t>اختيار التوجيه إلى </a:t>
            </a:r>
            <a:r>
              <a:rPr lang="ar-MA" sz="3200" b="1" dirty="0" smtClean="0">
                <a:solidFill>
                  <a:srgbClr val="002060"/>
                </a:solidFill>
              </a:rPr>
              <a:t>شعبة الاقتصاد بكلية العلوم القانونية </a:t>
            </a:r>
            <a:r>
              <a:rPr lang="ar-MA" sz="3200" b="1" dirty="0" err="1" smtClean="0">
                <a:solidFill>
                  <a:srgbClr val="002060"/>
                </a:solidFill>
              </a:rPr>
              <a:t>و</a:t>
            </a:r>
            <a:r>
              <a:rPr lang="ar-MA" sz="3200" b="1" dirty="0" smtClean="0">
                <a:solidFill>
                  <a:srgbClr val="002060"/>
                </a:solidFill>
              </a:rPr>
              <a:t> الاقتصادية </a:t>
            </a:r>
            <a:r>
              <a:rPr lang="ar-SA" sz="3200" b="1" dirty="0" smtClean="0">
                <a:solidFill>
                  <a:srgbClr val="002060"/>
                </a:solidFill>
              </a:rPr>
              <a:t>مع العلم أن قدرات التلميذ تسمح بذلك</a:t>
            </a:r>
            <a:endParaRPr lang="fr-FR" sz="3200" b="1" dirty="0">
              <a:solidFill>
                <a:srgbClr val="002060"/>
              </a:solidFill>
            </a:endParaRPr>
          </a:p>
        </p:txBody>
      </p:sp>
      <p:pic>
        <p:nvPicPr>
          <p:cNvPr id="9" name="Image 8" descr="temp-as14256985a_953408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546"/>
            <a:ext cx="2357422" cy="5786454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e 3"/>
          <p:cNvSpPr/>
          <p:nvPr/>
        </p:nvSpPr>
        <p:spPr>
          <a:xfrm>
            <a:off x="928662" y="285728"/>
            <a:ext cx="7500990" cy="857256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smtClean="0">
                <a:solidFill>
                  <a:srgbClr val="002060"/>
                </a:solidFill>
              </a:rPr>
              <a:t>مرحلة الانجاز </a:t>
            </a:r>
            <a:r>
              <a:rPr lang="ar-MA" sz="4800" b="1" dirty="0" err="1" smtClean="0">
                <a:solidFill>
                  <a:srgbClr val="002060"/>
                </a:solidFill>
              </a:rPr>
              <a:t>و</a:t>
            </a:r>
            <a:r>
              <a:rPr lang="ar-MA" sz="4800" b="1" dirty="0" smtClean="0">
                <a:solidFill>
                  <a:srgbClr val="002060"/>
                </a:solidFill>
              </a:rPr>
              <a:t> التحقيق</a:t>
            </a:r>
            <a:endParaRPr lang="fr-FR" sz="4800" b="1" dirty="0">
              <a:solidFill>
                <a:srgbClr val="002060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7215206" y="214290"/>
            <a:ext cx="937624" cy="857256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 smtClean="0">
                <a:solidFill>
                  <a:srgbClr val="002060"/>
                </a:solidFill>
              </a:rPr>
              <a:t>د</a:t>
            </a:r>
            <a:endParaRPr lang="fr-FR" sz="48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8860" y="1142984"/>
            <a:ext cx="6500858" cy="5715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500298" y="3714752"/>
            <a:ext cx="6357982" cy="29289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 smtClean="0">
                <a:solidFill>
                  <a:srgbClr val="002060"/>
                </a:solidFill>
              </a:rPr>
              <a:t>وضع اختيارات بديلة للتعويض ( مثلا :</a:t>
            </a:r>
            <a:r>
              <a:rPr lang="ar-MA" sz="2800" b="1" dirty="0" smtClean="0">
                <a:solidFill>
                  <a:srgbClr val="002060"/>
                </a:solidFill>
              </a:rPr>
              <a:t>طالب أراد دراسة </a:t>
            </a:r>
            <a:r>
              <a:rPr lang="ar-MA" sz="2800" b="1" dirty="0" err="1" smtClean="0">
                <a:solidFill>
                  <a:srgbClr val="002060"/>
                </a:solidFill>
              </a:rPr>
              <a:t>المعلوميات</a:t>
            </a:r>
            <a:r>
              <a:rPr lang="ar-MA" sz="2800" b="1" dirty="0" smtClean="0">
                <a:solidFill>
                  <a:srgbClr val="002060"/>
                </a:solidFill>
              </a:rPr>
              <a:t> في المدارس الوطنية للعلوم التطبيقية </a:t>
            </a:r>
            <a:r>
              <a:rPr lang="ar-MA" sz="2800" b="1" dirty="0" err="1" smtClean="0">
                <a:solidFill>
                  <a:srgbClr val="002060"/>
                </a:solidFill>
              </a:rPr>
              <a:t>و</a:t>
            </a:r>
            <a:r>
              <a:rPr lang="ar-MA" sz="2800" b="1" dirty="0" smtClean="0">
                <a:solidFill>
                  <a:srgbClr val="002060"/>
                </a:solidFill>
              </a:rPr>
              <a:t> لم يفلح في ولوجها يمكنه أن يختار نفس التخصص في كليات العلوم </a:t>
            </a:r>
            <a:r>
              <a:rPr lang="ar-MA" sz="2800" b="1" dirty="0" err="1" smtClean="0">
                <a:solidFill>
                  <a:srgbClr val="002060"/>
                </a:solidFill>
              </a:rPr>
              <a:t>و</a:t>
            </a:r>
            <a:r>
              <a:rPr lang="ar-MA" sz="2800" b="1" dirty="0" smtClean="0">
                <a:solidFill>
                  <a:srgbClr val="002060"/>
                </a:solidFill>
              </a:rPr>
              <a:t> التقنيات </a:t>
            </a:r>
            <a:r>
              <a:rPr lang="ar-MA" sz="2800" b="1" dirty="0" err="1" smtClean="0">
                <a:solidFill>
                  <a:srgbClr val="002060"/>
                </a:solidFill>
              </a:rPr>
              <a:t>او</a:t>
            </a:r>
            <a:r>
              <a:rPr lang="ar-MA" sz="2800" b="1" dirty="0" smtClean="0">
                <a:solidFill>
                  <a:srgbClr val="002060"/>
                </a:solidFill>
              </a:rPr>
              <a:t> المدارس العليا للتكنولوجيا </a:t>
            </a:r>
            <a:r>
              <a:rPr lang="ar-MA" sz="2800" b="1" dirty="0" err="1" smtClean="0">
                <a:solidFill>
                  <a:srgbClr val="002060"/>
                </a:solidFill>
              </a:rPr>
              <a:t>او</a:t>
            </a:r>
            <a:r>
              <a:rPr lang="ar-MA" sz="2800" b="1" dirty="0" smtClean="0">
                <a:solidFill>
                  <a:srgbClr val="002060"/>
                </a:solidFill>
              </a:rPr>
              <a:t> شهادة التقني العالي </a:t>
            </a:r>
            <a:r>
              <a:rPr lang="ar-MA" sz="2800" b="1" dirty="0" err="1" smtClean="0">
                <a:solidFill>
                  <a:srgbClr val="002060"/>
                </a:solidFill>
              </a:rPr>
              <a:t>او</a:t>
            </a:r>
            <a:r>
              <a:rPr lang="ar-MA" sz="2800" b="1" dirty="0" smtClean="0">
                <a:solidFill>
                  <a:srgbClr val="002060"/>
                </a:solidFill>
              </a:rPr>
              <a:t> في مؤسسات التكوين المهني </a:t>
            </a:r>
            <a:r>
              <a:rPr lang="ar-MA" sz="2800" b="1" dirty="0" err="1" smtClean="0">
                <a:solidFill>
                  <a:srgbClr val="002060"/>
                </a:solidFill>
              </a:rPr>
              <a:t>و</a:t>
            </a:r>
            <a:r>
              <a:rPr lang="ar-MA" sz="2800" b="1" dirty="0" smtClean="0">
                <a:solidFill>
                  <a:srgbClr val="002060"/>
                </a:solidFill>
              </a:rPr>
              <a:t> يبقى ذالك مرتبط بمعدله العام </a:t>
            </a:r>
            <a:r>
              <a:rPr lang="ar-MA" sz="2800" b="1" dirty="0" err="1" smtClean="0">
                <a:solidFill>
                  <a:srgbClr val="002060"/>
                </a:solidFill>
              </a:rPr>
              <a:t>و</a:t>
            </a:r>
            <a:r>
              <a:rPr lang="ar-MA" sz="2800" b="1" dirty="0" smtClean="0">
                <a:solidFill>
                  <a:srgbClr val="002060"/>
                </a:solidFill>
              </a:rPr>
              <a:t> درجة </a:t>
            </a:r>
            <a:r>
              <a:rPr lang="ar-MA" sz="2800" b="1" dirty="0" err="1" smtClean="0">
                <a:solidFill>
                  <a:srgbClr val="002060"/>
                </a:solidFill>
              </a:rPr>
              <a:t>إستعداده</a:t>
            </a:r>
            <a:r>
              <a:rPr lang="ar-MA" sz="2800" b="1" dirty="0" smtClean="0">
                <a:solidFill>
                  <a:srgbClr val="002060"/>
                </a:solidFill>
              </a:rPr>
              <a:t> لاجتياز  المباريات</a:t>
            </a:r>
            <a:r>
              <a:rPr lang="ar-SA" sz="2800" b="1" dirty="0" smtClean="0">
                <a:solidFill>
                  <a:srgbClr val="002060"/>
                </a:solidFill>
              </a:rPr>
              <a:t>)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1" name="Larme 10"/>
          <p:cNvSpPr/>
          <p:nvPr/>
        </p:nvSpPr>
        <p:spPr>
          <a:xfrm>
            <a:off x="6786578" y="1785926"/>
            <a:ext cx="2071702" cy="178595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rgbClr val="002060"/>
                </a:solidFill>
              </a:rPr>
              <a:t>أجرأة القرار 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2" name="Larme 11"/>
          <p:cNvSpPr/>
          <p:nvPr/>
        </p:nvSpPr>
        <p:spPr>
          <a:xfrm>
            <a:off x="4714876" y="1785926"/>
            <a:ext cx="2071702" cy="178595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rgbClr val="002060"/>
                </a:solidFill>
              </a:rPr>
              <a:t>توقع المصاعب 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3" name="Larme 12"/>
          <p:cNvSpPr/>
          <p:nvPr/>
        </p:nvSpPr>
        <p:spPr>
          <a:xfrm>
            <a:off x="2500298" y="1714488"/>
            <a:ext cx="2071702" cy="178595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rgbClr val="002060"/>
                </a:solidFill>
              </a:rPr>
              <a:t>حماية القرار</a:t>
            </a:r>
            <a:endParaRPr lang="fr-FR" sz="2800" b="1" dirty="0">
              <a:solidFill>
                <a:srgbClr val="002060"/>
              </a:solidFill>
            </a:endParaRPr>
          </a:p>
        </p:txBody>
      </p:sp>
      <p:pic>
        <p:nvPicPr>
          <p:cNvPr id="15" name="Image 14" descr="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5860"/>
            <a:ext cx="2143108" cy="2714644"/>
          </a:xfrm>
          <a:prstGeom prst="rect">
            <a:avLst/>
          </a:prstGeom>
        </p:spPr>
      </p:pic>
      <p:pic>
        <p:nvPicPr>
          <p:cNvPr id="16" name="Image 15" descr="M_M_m_f_ think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7562"/>
            <a:ext cx="2214546" cy="1857388"/>
          </a:xfrm>
          <a:prstGeom prst="rect">
            <a:avLst/>
          </a:prstGeom>
        </p:spPr>
      </p:pic>
      <p:pic>
        <p:nvPicPr>
          <p:cNvPr id="17" name="Image 16" descr="positive-wallpapers-2-300x24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5286388"/>
            <a:ext cx="1857388" cy="1357306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naja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886197"/>
          </a:xfrm>
          <a:prstGeom prst="rect">
            <a:avLst/>
          </a:prstGeom>
        </p:spPr>
      </p:pic>
      <p:pic>
        <p:nvPicPr>
          <p:cNvPr id="8" name="Image 7" descr="bac_dz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929066"/>
            <a:ext cx="8572500" cy="2571750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Thème13</Template>
  <TotalTime>971</TotalTime>
  <Words>466</Words>
  <Application>Microsoft Office PowerPoint</Application>
  <PresentationFormat>Affichage à l'écran (4:3)</PresentationFormat>
  <Paragraphs>99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</dc:creator>
  <cp:lastModifiedBy>hp</cp:lastModifiedBy>
  <cp:revision>72</cp:revision>
  <dcterms:created xsi:type="dcterms:W3CDTF">2014-01-02T11:42:54Z</dcterms:created>
  <dcterms:modified xsi:type="dcterms:W3CDTF">2021-01-08T22:18:10Z</dcterms:modified>
</cp:coreProperties>
</file>